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"/>
  </p:notesMasterIdLst>
  <p:handoutMasterIdLst>
    <p:handoutMasterId r:id="rId7"/>
  </p:handoutMasterIdLst>
  <p:sldIdLst>
    <p:sldId id="1140" r:id="rId2"/>
    <p:sldId id="1164" r:id="rId3"/>
    <p:sldId id="1165" r:id="rId4"/>
    <p:sldId id="1142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, Yunyan &quot;Jennifer&quot; (contr-bto)" initials="WY&quot;(b" lastIdx="6" clrIdx="0">
    <p:extLst>
      <p:ext uri="{19B8F6BF-5375-455C-9EA6-DF929625EA0E}">
        <p15:presenceInfo xmlns:p15="http://schemas.microsoft.com/office/powerpoint/2012/main" userId="S::yunyan.wang.ctr@apps.darpa.mil::6a75f969-6c3d-433b-83bd-e11bbb35362a" providerId="AD"/>
      </p:ext>
    </p:extLst>
  </p:cmAuthor>
  <p:cmAuthor id="2" name="McFarland, Rebecca (contr-bto)" initials="MR(b" lastIdx="14" clrIdx="1">
    <p:extLst>
      <p:ext uri="{19B8F6BF-5375-455C-9EA6-DF929625EA0E}">
        <p15:presenceInfo xmlns:p15="http://schemas.microsoft.com/office/powerpoint/2012/main" userId="S::rebecca.mcfarland.ctr@apps.darpa.mil::309e93c6-bc1d-4819-b2f3-f71256f18e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FB3"/>
    <a:srgbClr val="9DB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45" autoAdjust="0"/>
  </p:normalViewPr>
  <p:slideViewPr>
    <p:cSldViewPr snapToGrid="0" showGuides="1">
      <p:cViewPr varScale="1">
        <p:scale>
          <a:sx n="74" d="100"/>
          <a:sy n="74" d="100"/>
        </p:scale>
        <p:origin x="60" y="714"/>
      </p:cViewPr>
      <p:guideLst>
        <p:guide orient="horz" pos="216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9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904C4-010F-4896-9D22-0FDDB5A0FF93}" type="datetimeFigureOut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11/2/2023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99D1F1-6DC0-4977-808C-FD0BF7AD2565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2715C0D-0E45-40B4-BE1B-664AAA8E6B7F}" type="datetimeFigureOut">
              <a:rPr lang="en-US" smtClean="0"/>
              <a:pPr/>
              <a:t>11/2/2023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953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648200"/>
            <a:ext cx="5608320" cy="395097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Distribution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9B577F-6036-4BCD-9021-A736CBC287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9BCD01A-D620-4966-9EFB-F3F2B6114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82D8BEE-D2AB-4702-84B4-BE6CAC3EA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1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82D8BEE-D2AB-4702-84B4-BE6CAC3EA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8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0167" y="1456511"/>
            <a:ext cx="10363200" cy="457200"/>
          </a:xfrm>
        </p:spPr>
        <p:txBody>
          <a:bodyPr anchor="b" anchorCtr="0"/>
          <a:lstStyle>
            <a:lvl1pPr algn="ctr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1752600"/>
          </a:xfrm>
        </p:spPr>
        <p:txBody>
          <a:bodyPr/>
          <a:lstStyle>
            <a:lvl1pPr marL="0" indent="0" algn="ctr"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add briefer names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508000" y="19796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34195" y="4049487"/>
            <a:ext cx="8524567" cy="720221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“Briefing prepared for”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3367" y="4790049"/>
            <a:ext cx="4876799" cy="322825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81" y="5167034"/>
            <a:ext cx="1722970" cy="10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Four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4" y="1066800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3975" y="1066800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6193970" y="3521528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605976" y="3529693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5949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Six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616857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8120743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8128000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376059" y="3537858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688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713516" y="1066801"/>
            <a:ext cx="6970485" cy="481148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51422" y="1763489"/>
            <a:ext cx="3831468" cy="411502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62002" y="1066800"/>
            <a:ext cx="3828143" cy="696687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965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550365" y="3979891"/>
            <a:ext cx="303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www.darpa.mil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4" y="2151075"/>
            <a:ext cx="3030308" cy="18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PE: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1392061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PROJECT: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3009902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RDDS PG #: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3" y="1100945"/>
            <a:ext cx="992009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38766" y="1100946"/>
            <a:ext cx="66953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30131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19973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096341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79800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11079800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FY20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10101659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FY19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9123517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FY18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455863" algn="l"/>
              </a:tabLst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455863" algn="l"/>
              </a:tabLst>
              <a:defRPr/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39"/>
          </p:nvPr>
        </p:nvSpPr>
        <p:spPr>
          <a:xfrm>
            <a:off x="10803240" y="6553200"/>
            <a:ext cx="1016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3262936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1" y="1100945"/>
            <a:ext cx="1987296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203771" y="1100946"/>
            <a:ext cx="16581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851173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22068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11545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95004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2376359" y="1109506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819654" y="110950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11085197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FY20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0106128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FY19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913060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FY18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815524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PROJECT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115229" y="874914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0111545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1095004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0" hasCustomPrompt="1"/>
          </p:nvPr>
        </p:nvSpPr>
        <p:spPr>
          <a:xfrm>
            <a:off x="8124905" y="112194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1" hasCustomPrompt="1"/>
          </p:nvPr>
        </p:nvSpPr>
        <p:spPr>
          <a:xfrm>
            <a:off x="8124905" y="874688"/>
            <a:ext cx="975360" cy="228600"/>
          </a:xfrm>
        </p:spPr>
        <p:txBody>
          <a:bodyPr/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4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410579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70"/>
          <p:cNvSpPr>
            <a:spLocks noGrp="1"/>
          </p:cNvSpPr>
          <p:nvPr>
            <p:ph type="body" sz="quarter" idx="49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60" name="Text Placeholder 67"/>
          <p:cNvSpPr>
            <a:spLocks noGrp="1"/>
          </p:cNvSpPr>
          <p:nvPr>
            <p:ph type="body" sz="quarter" idx="43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 userDrawn="1"/>
        </p:nvSpPr>
        <p:spPr>
          <a:xfrm>
            <a:off x="2953687" y="1124895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01886" y="1115063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4472" y="1095399"/>
            <a:ext cx="2764371" cy="246221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baseline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768343" y="1095399"/>
            <a:ext cx="22972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934856" y="1105231"/>
            <a:ext cx="1213629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dirty="0">
                <a:latin typeface="+mn-lt"/>
                <a:cs typeface="+mn-cs"/>
              </a:defRPr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-</a:t>
            </a:r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310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06128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851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91310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10106128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3" hasCustomPrompt="1"/>
          </p:nvPr>
        </p:nvSpPr>
        <p:spPr>
          <a:xfrm>
            <a:off x="110851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0851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FY20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106128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FY19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1310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FY18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8152193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PROJECT</a:t>
            </a:r>
          </a:p>
        </p:txBody>
      </p:sp>
      <p:sp>
        <p:nvSpPr>
          <p:cNvPr id="46" name="Text Placeholder 39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8152193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48" name="Text Placeholder 39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152193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49" name="Text Placeholder 39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1310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0" name="Text Placeholder 39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0106620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1" name="Text Placeholder 39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10851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2" name="Text Placeholder 39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8152193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73"/>
          <p:cNvSpPr>
            <a:spLocks noGrp="1"/>
          </p:cNvSpPr>
          <p:nvPr>
            <p:ph type="body" sz="quarter" idx="40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5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36214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 rot="5400000">
            <a:off x="2603497" y="-1333497"/>
            <a:ext cx="6400803" cy="9525001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5400000">
            <a:off x="-2447443" y="3228446"/>
            <a:ext cx="5546817" cy="397933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rot="5400000">
            <a:off x="56713" y="6309160"/>
            <a:ext cx="530038" cy="389469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 rot="5400000">
            <a:off x="9074222" y="3657674"/>
            <a:ext cx="5041761" cy="901700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H="1">
            <a:off x="11022546" y="228601"/>
            <a:ext cx="2117" cy="6410325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4382" y="442948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352798"/>
            <a:ext cx="10363200" cy="465138"/>
          </a:xfrm>
        </p:spPr>
        <p:txBody>
          <a:bodyPr/>
          <a:lstStyle>
            <a:lvl1pPr algn="ctr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4329372"/>
            <a:ext cx="10363200" cy="1461828"/>
          </a:xfrm>
        </p:spPr>
        <p:txBody>
          <a:bodyPr anchor="t"/>
          <a:lstStyle>
            <a:lvl1pPr algn="l">
              <a:defRPr sz="2400" b="1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4341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2629" y="2954111"/>
            <a:ext cx="10363200" cy="1379538"/>
          </a:xfrm>
        </p:spPr>
        <p:txBody>
          <a:bodyPr anchor="b"/>
          <a:lstStyle>
            <a:lvl1pPr algn="l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558800" y="1143000"/>
            <a:ext cx="11074400" cy="5334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199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146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35814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328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7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495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81280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501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219200"/>
            <a:ext cx="1117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8000" y="6550026"/>
            <a:ext cx="8636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3240" y="6553200"/>
            <a:ext cx="1016000" cy="292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2163233" y="152400"/>
            <a:ext cx="95207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4E2C-28A1-4ACF-BE1C-DC6E3E3FF6B4}" type="datetimeFigureOut">
              <a:rPr lang="en-US" smtClean="0"/>
              <a:t>11/2/2023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  <p:sldLayoutId id="2147483720" r:id="rId4"/>
    <p:sldLayoutId id="2147483721" r:id="rId5"/>
    <p:sldLayoutId id="2147483723" r:id="rId6"/>
    <p:sldLayoutId id="2147483725" r:id="rId7"/>
    <p:sldLayoutId id="2147483726" r:id="rId8"/>
    <p:sldLayoutId id="2147483729" r:id="rId9"/>
    <p:sldLayoutId id="2147483728" r:id="rId10"/>
    <p:sldLayoutId id="2147483727" r:id="rId11"/>
    <p:sldLayoutId id="2147483730" r:id="rId12"/>
    <p:sldLayoutId id="2147483731" r:id="rId13"/>
    <p:sldLayoutId id="2147483757" r:id="rId14"/>
    <p:sldLayoutId id="2147483758" r:id="rId15"/>
    <p:sldLayoutId id="2147483759" r:id="rId16"/>
    <p:sldLayoutId id="2147483754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914399" y="1312496"/>
            <a:ext cx="10363200" cy="457200"/>
          </a:xfrm>
        </p:spPr>
        <p:txBody>
          <a:bodyPr/>
          <a:lstStyle/>
          <a:p>
            <a:r>
              <a:rPr lang="en-US" sz="4000" dirty="0">
                <a:solidFill>
                  <a:prstClr val="black"/>
                </a:solidFill>
                <a:latin typeface="Tahoma"/>
                <a:cs typeface="Arial" panose="020B0604020202020204" pitchFamily="34" charset="0"/>
              </a:rPr>
              <a:t>Concluding Remarks – Day 1</a:t>
            </a:r>
            <a:br>
              <a:rPr lang="en-US" sz="4000" dirty="0">
                <a:solidFill>
                  <a:prstClr val="black"/>
                </a:solidFill>
                <a:latin typeface="Tahoma"/>
                <a:cs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28800" y="2057400"/>
            <a:ext cx="8534400" cy="9499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CDR Jean-Paul Chretien, M.D., Ph.D., MC, USN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cs typeface="Arial" panose="020B0604020202020204" pitchFamily="34" charset="0"/>
              </a:rPr>
              <a:t>Program Manager</a:t>
            </a:r>
            <a:b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cs typeface="Arial" panose="020B0604020202020204" pitchFamily="34" charset="0"/>
              </a:rPr>
            </a:b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cs typeface="Arial" panose="020B0604020202020204" pitchFamily="34" charset="0"/>
              </a:rPr>
              <a:t>Biological Technologies Office (BTO)</a:t>
            </a: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  <a:latin typeface="Tahoma"/>
            </a:endParaRP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01883" y="6227201"/>
            <a:ext cx="4876799" cy="322825"/>
          </a:xfrm>
        </p:spPr>
        <p:txBody>
          <a:bodyPr/>
          <a:lstStyle/>
          <a:p>
            <a:r>
              <a:rPr lang="en-US" dirty="0"/>
              <a:t>November 6,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1CED8-AB73-4993-891D-EE92757D57DA}"/>
              </a:ext>
            </a:extLst>
          </p:cNvPr>
          <p:cNvSpPr/>
          <p:nvPr/>
        </p:nvSpPr>
        <p:spPr>
          <a:xfrm>
            <a:off x="2957322" y="65145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2F64A-BE08-44A3-9697-0DBF66C42B91}"/>
              </a:ext>
            </a:extLst>
          </p:cNvPr>
          <p:cNvSpPr txBox="1"/>
          <p:nvPr/>
        </p:nvSpPr>
        <p:spPr>
          <a:xfrm>
            <a:off x="3847085" y="1517573"/>
            <a:ext cx="438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DARPA Triage Challenge Kick-Off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8D6F2D-6302-4BCC-8764-7318509F8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44" y="3151016"/>
            <a:ext cx="4445911" cy="183891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2633955-D05F-4C41-9E29-F650893DA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3240" y="6553200"/>
            <a:ext cx="1016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1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BA47B5-EA34-48CD-8D98-6ECF7EA23E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Statement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E2E5E-EFB8-4A1F-B7AF-6CBD106DA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F666F-46E0-40C0-89C7-1248263CAE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2204" y="990046"/>
            <a:ext cx="9059333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Ensure NDAA compliance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Complete FAA Part 107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Challenge Rules draft coming soon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Sign up for the newsletter </a:t>
            </a:r>
            <a:r>
              <a:rPr lang="en-US" dirty="0">
                <a:solidFill>
                  <a:srgbClr val="00B0F0"/>
                </a:solidFill>
              </a:rPr>
              <a:t>TriageChallenge.DARPA.mil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Qualification window through </a:t>
            </a:r>
            <a:r>
              <a:rPr lang="en-US" sz="2400" dirty="0">
                <a:solidFill>
                  <a:srgbClr val="FF0000"/>
                </a:solidFill>
              </a:rPr>
              <a:t>November 13, 2023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Discourse Forum coming soon for communication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Teams – IV&amp;V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Teams – Virtual platform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Teams – Teams </a:t>
            </a:r>
          </a:p>
          <a:p>
            <a:pPr lvl="1"/>
            <a:endParaRPr lang="en-US" sz="2200" dirty="0"/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F5C120-EC55-49CD-9874-D3D284BDF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1 final thoughts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C6364D-C546-4A59-AD2C-501B2F257B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3369" b="4383"/>
          <a:stretch/>
        </p:blipFill>
        <p:spPr>
          <a:xfrm>
            <a:off x="10151537" y="101551"/>
            <a:ext cx="1651374" cy="7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1BE64-8540-4C3C-94D1-32F1C7864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3FC6F2-DC9C-4051-96B3-903D59FA3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DTC Kick-off Agenda Day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8AE53-9688-483A-9DB5-DD042FCA715C}"/>
              </a:ext>
            </a:extLst>
          </p:cNvPr>
          <p:cNvSpPr/>
          <p:nvPr/>
        </p:nvSpPr>
        <p:spPr>
          <a:xfrm>
            <a:off x="2957322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9B33F-0EC5-4CF4-B667-489F2F658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3369" b="4383"/>
          <a:stretch/>
        </p:blipFill>
        <p:spPr>
          <a:xfrm>
            <a:off x="10151537" y="101551"/>
            <a:ext cx="1651374" cy="712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58B68-0A11-4603-8EAC-F3BBD3B7B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504" y="1108075"/>
            <a:ext cx="8887636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301925-0A02-4984-AD99-C3A600300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16" y="1070229"/>
            <a:ext cx="5243614" cy="52205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1BE64-8540-4C3C-94D1-32F1C7864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8AE53-9688-483A-9DB5-DD042FCA715C}"/>
              </a:ext>
            </a:extLst>
          </p:cNvPr>
          <p:cNvSpPr/>
          <p:nvPr/>
        </p:nvSpPr>
        <p:spPr>
          <a:xfrm>
            <a:off x="2957322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E0A667-E851-4E25-A14E-11AAA7276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No-Host Social @ Bronson </a:t>
            </a:r>
            <a:r>
              <a:rPr lang="en-US" dirty="0" err="1"/>
              <a:t>Bierhall</a:t>
            </a:r>
            <a:r>
              <a:rPr lang="en-US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AA85-03F5-4E56-B74C-E5003AD30C19}"/>
              </a:ext>
            </a:extLst>
          </p:cNvPr>
          <p:cNvSpPr txBox="1"/>
          <p:nvPr/>
        </p:nvSpPr>
        <p:spPr>
          <a:xfrm>
            <a:off x="92035" y="1070229"/>
            <a:ext cx="6097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0" i="0" dirty="0">
                <a:solidFill>
                  <a:srgbClr val="202124"/>
                </a:solidFill>
                <a:effectLst/>
                <a:latin typeface="Roboto"/>
              </a:rPr>
              <a:t>6:00 – 7:30pm</a:t>
            </a:r>
          </a:p>
          <a:p>
            <a:pPr algn="ctr"/>
            <a:r>
              <a:rPr lang="fr-FR" sz="2000" b="0" i="0" dirty="0">
                <a:solidFill>
                  <a:srgbClr val="202124"/>
                </a:solidFill>
                <a:effectLst/>
                <a:latin typeface="Roboto"/>
              </a:rPr>
              <a:t>4100 Fairfax Dr, Arlington, VA 22203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D850C5-236B-4E59-86B3-15886B50B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133" y="4256502"/>
            <a:ext cx="3729780" cy="21551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14D790-0D97-418B-84F1-C4AA5F4AF9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237"/>
          <a:stretch/>
        </p:blipFill>
        <p:spPr>
          <a:xfrm>
            <a:off x="1051604" y="1958504"/>
            <a:ext cx="4178839" cy="2097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7209BA-92D4-4A06-8811-74A37FF433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3369" b="4383"/>
          <a:stretch/>
        </p:blipFill>
        <p:spPr>
          <a:xfrm>
            <a:off x="10151537" y="101551"/>
            <a:ext cx="1651374" cy="7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5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Updated_DARPA_Template_20190102_1237.pptx" id="{73648ED9-5A49-4BD0-BC42-DE32C2E6CF09}" vid="{D0B459EC-B9B7-4546-9243-8AF0A3298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1129</TotalTime>
  <Words>163</Words>
  <Application>Microsoft Office PowerPoint</Application>
  <PresentationFormat>Widescreen</PresentationFormat>
  <Paragraphs>30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Roboto</vt:lpstr>
      <vt:lpstr>Tahoma</vt:lpstr>
      <vt:lpstr>Office Theme</vt:lpstr>
      <vt:lpstr>Concluding Remarks – Day 1 </vt:lpstr>
      <vt:lpstr>Day 1 final thoughts </vt:lpstr>
      <vt:lpstr>DTC Kick-off Agenda Day 2</vt:lpstr>
      <vt:lpstr>No-Host Social @ Bronson Bierhall  </vt:lpstr>
    </vt:vector>
  </TitlesOfParts>
  <Company>DARPA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Triage Challenge Kick-Off Meeting</dc:title>
  <dc:creator>Wang, Yunyan "Jennifer" (contr-bto)</dc:creator>
  <cp:lastModifiedBy>McFarland, Rebecca (contr-bto)</cp:lastModifiedBy>
  <cp:revision>67</cp:revision>
  <cp:lastPrinted>2011-09-22T20:00:03Z</cp:lastPrinted>
  <dcterms:created xsi:type="dcterms:W3CDTF">2023-10-13T00:32:05Z</dcterms:created>
  <dcterms:modified xsi:type="dcterms:W3CDTF">2023-11-02T15:12:00Z</dcterms:modified>
</cp:coreProperties>
</file>